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sldIdLst>
    <p:sldId id="257" r:id="rId6"/>
    <p:sldId id="258" r:id="rId7"/>
    <p:sldId id="263" r:id="rId8"/>
    <p:sldId id="259" r:id="rId9"/>
    <p:sldId id="260" r:id="rId10"/>
    <p:sldId id="261" r:id="rId11"/>
    <p:sldId id="262" r:id="rId12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0" d="100"/>
          <a:sy n="150" d="100"/>
        </p:scale>
        <p:origin x="162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2024-03-12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FÄRGERNA KVA</a:t>
            </a:r>
            <a:r>
              <a:rPr lang="sv-SE" dirty="0"/>
              <a:t>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37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NLL 2023: 97% MÅL i div planen 96%</a:t>
            </a:r>
          </a:p>
          <a:p>
            <a:r>
              <a:rPr lang="sv-SE" baseline="0" dirty="0"/>
              <a:t>NLL 2022: 96%</a:t>
            </a:r>
          </a:p>
          <a:p>
            <a:r>
              <a:rPr lang="sv-SE" baseline="0" dirty="0"/>
              <a:t>NLL 2021: 96%</a:t>
            </a:r>
          </a:p>
          <a:p>
            <a:r>
              <a:rPr lang="sv-SE" baseline="0" dirty="0"/>
              <a:t>NLL 2020: 96% (mål 96% i div planen)</a:t>
            </a:r>
          </a:p>
          <a:p>
            <a:r>
              <a:rPr lang="sv-SE" baseline="0" dirty="0"/>
              <a:t>NLL 2019: 95%   </a:t>
            </a:r>
          </a:p>
          <a:p>
            <a:endParaRPr lang="sv-SE" baseline="0" dirty="0"/>
          </a:p>
          <a:p>
            <a:r>
              <a:rPr lang="sv-SE" baseline="0" dirty="0"/>
              <a:t>MÅL fr </a:t>
            </a:r>
            <a:r>
              <a:rPr lang="sv-SE" baseline="0" dirty="0" err="1"/>
              <a:t>Div</a:t>
            </a:r>
            <a:r>
              <a:rPr lang="sv-SE" baseline="0" dirty="0"/>
              <a:t> plan 2019 gällde 4-åringar. Jämför med Sverige snittet 2018 för 3-åringar = 95%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643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NLL 2023: MÅL 85% som snittet i NLL, inget mål i div planen</a:t>
            </a:r>
          </a:p>
          <a:p>
            <a:r>
              <a:rPr lang="sv-SE" baseline="0" dirty="0"/>
              <a:t>NLL 2022: MÅL  84% som snittet i NLL, inget mål i div planen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9200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2023 MÅL 69 % som medelvärdet för NLL inget mål i div plan</a:t>
            </a:r>
          </a:p>
          <a:p>
            <a:r>
              <a:rPr lang="sv-SE" dirty="0"/>
              <a:t>2022: MÅL 71 % som medelvärdet för NLL, inget mål i div plan</a:t>
            </a:r>
          </a:p>
          <a:p>
            <a:r>
              <a:rPr lang="sv-SE" dirty="0"/>
              <a:t>2021: MÅL</a:t>
            </a:r>
            <a:r>
              <a:rPr lang="sv-SE" baseline="0" dirty="0"/>
              <a:t> under NLL 69% Norrbottens medelvärde</a:t>
            </a:r>
            <a:endParaRPr lang="sv-SE" dirty="0"/>
          </a:p>
          <a:p>
            <a:r>
              <a:rPr lang="sv-SE" dirty="0"/>
              <a:t>2020: Mål under NLL 66%, </a:t>
            </a:r>
            <a:r>
              <a:rPr lang="sv-SE" dirty="0" err="1"/>
              <a:t>sv</a:t>
            </a:r>
            <a:r>
              <a:rPr lang="sv-SE" dirty="0"/>
              <a:t> siffror från 2018, inget mål i </a:t>
            </a:r>
            <a:r>
              <a:rPr lang="sv-SE" dirty="0" err="1"/>
              <a:t>Div</a:t>
            </a:r>
            <a:r>
              <a:rPr lang="sv-SE" dirty="0"/>
              <a:t> planen.</a:t>
            </a:r>
          </a:p>
          <a:p>
            <a:r>
              <a:rPr lang="sv-SE" dirty="0"/>
              <a:t>2019 : Mål 68%, som Sverigesnittet 2018, inget mål i div planen.</a:t>
            </a:r>
          </a:p>
          <a:p>
            <a:endParaRPr lang="sv-SE" dirty="0"/>
          </a:p>
          <a:p>
            <a:r>
              <a:rPr lang="sv-SE" dirty="0"/>
              <a:t>NLL 2018 69%-2019 70%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291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1200"/>
            <a:r>
              <a:rPr lang="sv-SE" dirty="0"/>
              <a:t>MÅL som snittet i NLL 42% INGET MÅL I DIV PLAN 2023</a:t>
            </a:r>
          </a:p>
          <a:p>
            <a:pPr defTabSz="911200"/>
            <a:r>
              <a:rPr lang="sv-SE" dirty="0"/>
              <a:t>MÅL som snittet i NLL 42%   inget mål i </a:t>
            </a:r>
            <a:r>
              <a:rPr lang="sv-SE" dirty="0" err="1"/>
              <a:t>Div</a:t>
            </a:r>
            <a:r>
              <a:rPr lang="sv-SE" dirty="0"/>
              <a:t> planen. 2022</a:t>
            </a:r>
          </a:p>
          <a:p>
            <a:pPr defTabSz="911200"/>
            <a:r>
              <a:rPr lang="sv-SE" dirty="0"/>
              <a:t>MÅL som snittet i NLL 41 %, inget mål i </a:t>
            </a:r>
            <a:r>
              <a:rPr lang="sv-SE" dirty="0" err="1"/>
              <a:t>Div</a:t>
            </a:r>
            <a:r>
              <a:rPr lang="sv-SE" dirty="0"/>
              <a:t> planen. 2021,</a:t>
            </a:r>
            <a:r>
              <a:rPr lang="sv-SE" baseline="0" dirty="0"/>
              <a:t> ny uppföljning 36 mån</a:t>
            </a:r>
            <a:endParaRPr lang="sv-SE" dirty="0"/>
          </a:p>
          <a:p>
            <a:r>
              <a:rPr lang="sv-SE" dirty="0"/>
              <a:t>MÅL som snittet i NLL 37 %, inget mål i </a:t>
            </a:r>
            <a:r>
              <a:rPr lang="sv-SE" dirty="0" err="1"/>
              <a:t>Div</a:t>
            </a:r>
            <a:r>
              <a:rPr lang="sv-SE" dirty="0"/>
              <a:t> planen. 2020</a:t>
            </a:r>
          </a:p>
          <a:p>
            <a:endParaRPr lang="sv-SE" dirty="0"/>
          </a:p>
          <a:p>
            <a:r>
              <a:rPr lang="sv-SE" dirty="0"/>
              <a:t>2019: Mål 41% som snittet var för regionerna i Sverige 2018, inget mål i div planen. </a:t>
            </a:r>
          </a:p>
          <a:p>
            <a:endParaRPr lang="sv-SE" dirty="0"/>
          </a:p>
          <a:p>
            <a:r>
              <a:rPr lang="sv-SE" dirty="0"/>
              <a:t>DFT=</a:t>
            </a:r>
            <a:r>
              <a:rPr lang="sv-SE" baseline="0" dirty="0"/>
              <a:t> 0, Kariesfria</a:t>
            </a:r>
            <a:endParaRPr lang="sv-SE" dirty="0"/>
          </a:p>
          <a:p>
            <a:r>
              <a:rPr lang="sv-SE" dirty="0"/>
              <a:t>NLL:</a:t>
            </a:r>
            <a:r>
              <a:rPr lang="sv-SE" baseline="0" dirty="0"/>
              <a:t> </a:t>
            </a:r>
            <a:r>
              <a:rPr lang="sv-SE" dirty="0"/>
              <a:t>2018 34%, 2019 41%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38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2023: MÅL 69% i div plan (NB 73%)</a:t>
            </a:r>
          </a:p>
          <a:p>
            <a:r>
              <a:rPr lang="sv-SE" dirty="0"/>
              <a:t>2022: MÅL 69%</a:t>
            </a:r>
            <a:r>
              <a:rPr lang="sv-SE" baseline="0" dirty="0"/>
              <a:t> i div planen</a:t>
            </a:r>
            <a:endParaRPr lang="sv-SE" dirty="0"/>
          </a:p>
          <a:p>
            <a:r>
              <a:rPr lang="sv-SE" dirty="0"/>
              <a:t>2021: MÅL 69%</a:t>
            </a:r>
            <a:r>
              <a:rPr lang="sv-SE" baseline="0" dirty="0"/>
              <a:t> i div planen, 36 mån uppföljning</a:t>
            </a:r>
            <a:endParaRPr lang="sv-SE" dirty="0"/>
          </a:p>
          <a:p>
            <a:r>
              <a:rPr lang="sv-SE" dirty="0"/>
              <a:t>2020 : MÅL 67 % från </a:t>
            </a:r>
            <a:r>
              <a:rPr lang="sv-SE" dirty="0" err="1"/>
              <a:t>Div</a:t>
            </a:r>
            <a:r>
              <a:rPr lang="sv-SE" dirty="0"/>
              <a:t> planen, 2019 :Mål 67</a:t>
            </a:r>
            <a:r>
              <a:rPr lang="sv-SE" baseline="0" dirty="0"/>
              <a:t> </a:t>
            </a:r>
            <a:r>
              <a:rPr lang="sv-SE" dirty="0"/>
              <a:t>% från </a:t>
            </a:r>
            <a:r>
              <a:rPr lang="sv-SE" dirty="0" err="1"/>
              <a:t>Div</a:t>
            </a:r>
            <a:r>
              <a:rPr lang="sv-SE" dirty="0"/>
              <a:t> planen 2019, Sverigemedel 2018 70%</a:t>
            </a:r>
          </a:p>
          <a:p>
            <a:endParaRPr lang="sv-SE" dirty="0"/>
          </a:p>
          <a:p>
            <a:r>
              <a:rPr lang="sv-SE" dirty="0"/>
              <a:t>NLL: 2018 66%</a:t>
            </a:r>
            <a:r>
              <a:rPr lang="sv-SE" baseline="0" dirty="0"/>
              <a:t> -</a:t>
            </a:r>
            <a:r>
              <a:rPr lang="sv-SE" dirty="0"/>
              <a:t> 2019 69%</a:t>
            </a:r>
          </a:p>
          <a:p>
            <a:endParaRPr lang="sv-SE" dirty="0"/>
          </a:p>
          <a:p>
            <a:r>
              <a:rPr lang="sv-SE" dirty="0"/>
              <a:t>DFS-</a:t>
            </a:r>
            <a:r>
              <a:rPr lang="sv-SE" baseline="0" dirty="0"/>
              <a:t> </a:t>
            </a:r>
            <a:r>
              <a:rPr lang="sv-SE" baseline="0" dirty="0" err="1"/>
              <a:t>approx</a:t>
            </a:r>
            <a:r>
              <a:rPr lang="sv-SE" dirty="0"/>
              <a:t>, Kariesfria approximalt per Kommun % </a:t>
            </a:r>
          </a:p>
          <a:p>
            <a:r>
              <a:rPr lang="sv-SE" dirty="0"/>
              <a:t>Slutresultatet</a:t>
            </a:r>
            <a:r>
              <a:rPr lang="sv-SE" baseline="0" dirty="0"/>
              <a:t>, det vi en gång lagat mellan tänderna kommer vi få laga om flera gånger.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864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62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6" y="169934"/>
            <a:ext cx="5978095" cy="598810"/>
          </a:xfrm>
        </p:spPr>
        <p:txBody>
          <a:bodyPr/>
          <a:lstStyle/>
          <a:p>
            <a:r>
              <a:rPr lang="sv-SE" dirty="0"/>
              <a:t>Barnepidemiologi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011219"/>
            <a:ext cx="6052678" cy="3270324"/>
          </a:xfrm>
        </p:spPr>
        <p:txBody>
          <a:bodyPr/>
          <a:lstStyle/>
          <a:p>
            <a:r>
              <a:rPr lang="sv-SE" sz="1400" dirty="0"/>
              <a:t>Presenteras för 3-, 6-, 12- och 19-åringar</a:t>
            </a:r>
          </a:p>
          <a:p>
            <a:r>
              <a:rPr lang="sv-SE" sz="1400" dirty="0"/>
              <a:t>Siffrorna har tagits från  Datalagret</a:t>
            </a:r>
          </a:p>
          <a:p>
            <a:r>
              <a:rPr lang="sv-SE" sz="1400" dirty="0"/>
              <a:t>Redovisas på kliniknivå. </a:t>
            </a:r>
          </a:p>
          <a:p>
            <a:r>
              <a:rPr lang="sv-SE" sz="1400" dirty="0"/>
              <a:t>Några kliniker har så få individer 10-20 </a:t>
            </a:r>
            <a:r>
              <a:rPr lang="sv-SE" sz="1400" dirty="0" err="1"/>
              <a:t>st</a:t>
            </a:r>
            <a:r>
              <a:rPr lang="sv-SE" sz="1400" dirty="0"/>
              <a:t> i åldersgrupperna så andelen varierar kraftigt mellan åren tex Arjeplog, Karesuando, Pajala, Vittangi, Överkalix. </a:t>
            </a:r>
          </a:p>
          <a:p>
            <a:r>
              <a:rPr lang="sv-SE" sz="1400" dirty="0"/>
              <a:t>Där inget mål finns angivet i divisionsplanen är gränsvärdet Ftv Norrbottens snitt. </a:t>
            </a:r>
          </a:p>
          <a:p>
            <a:r>
              <a:rPr lang="sv-SE" sz="1400" dirty="0"/>
              <a:t>Då revisionsintervallet förlängts till 30 månader för 16-23 åringar presenteras nu </a:t>
            </a:r>
            <a:r>
              <a:rPr lang="sv-SE" sz="1400" dirty="0" err="1"/>
              <a:t>EPI:n</a:t>
            </a:r>
            <a:r>
              <a:rPr lang="sv-SE" sz="1400" dirty="0"/>
              <a:t> för 19 åringar med 36 månaders uppföljning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67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-59267"/>
            <a:ext cx="5103633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177802"/>
            <a:ext cx="7080250" cy="550333"/>
          </a:xfrm>
        </p:spPr>
        <p:txBody>
          <a:bodyPr/>
          <a:lstStyle/>
          <a:p>
            <a:r>
              <a:rPr lang="sv-SE" dirty="0"/>
              <a:t>Kariesfria 3-åringar 2023 per klinik</a:t>
            </a:r>
            <a:r>
              <a:rPr lang="sv-SE" sz="1400" dirty="0"/>
              <a:t>(senaste us 12mån)</a:t>
            </a:r>
            <a:r>
              <a:rPr lang="sv-SE" dirty="0"/>
              <a:t>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17800" y="3727361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513667" y="4278402"/>
            <a:ext cx="76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96%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851564" y="3541019"/>
            <a:ext cx="1112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032877" y="2147710"/>
            <a:ext cx="7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98%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564928" y="3706165"/>
            <a:ext cx="55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98%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674533" y="2873893"/>
            <a:ext cx="86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86%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146826" y="3816736"/>
            <a:ext cx="78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96%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28234" y="1368785"/>
            <a:ext cx="60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36621" y="4138993"/>
            <a:ext cx="17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B050"/>
                </a:solidFill>
              </a:rPr>
              <a:t>97%  </a:t>
            </a:r>
            <a:r>
              <a:rPr lang="sv-SE" sz="1200" dirty="0"/>
              <a:t>Porsudden</a:t>
            </a:r>
          </a:p>
          <a:p>
            <a:r>
              <a:rPr lang="sv-SE" sz="1200" dirty="0">
                <a:solidFill>
                  <a:srgbClr val="00B050"/>
                </a:solidFill>
              </a:rPr>
              <a:t>98%  </a:t>
            </a:r>
            <a:r>
              <a:rPr lang="sv-SE" sz="1200" dirty="0"/>
              <a:t>TVC</a:t>
            </a:r>
          </a:p>
          <a:p>
            <a:r>
              <a:rPr lang="sv-SE" sz="1200" dirty="0">
                <a:solidFill>
                  <a:srgbClr val="00B050"/>
                </a:solidFill>
              </a:rPr>
              <a:t>97%  </a:t>
            </a:r>
            <a:r>
              <a:rPr lang="sv-SE" sz="1200" dirty="0"/>
              <a:t>Örnnäset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5587883" y="2287831"/>
            <a:ext cx="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98%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199466" y="4628968"/>
            <a:ext cx="975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99%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32513" y="4124513"/>
            <a:ext cx="88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96% 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810112" y="3244081"/>
            <a:ext cx="75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92%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5015333" y="3185531"/>
            <a:ext cx="70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87% 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4865940" y="857193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100%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4199466" y="4835720"/>
            <a:ext cx="1081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96% </a:t>
            </a:r>
            <a:r>
              <a:rPr lang="sv-SE" sz="1200" dirty="0"/>
              <a:t>Öjebyn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4498205" y="1600537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0" y="1322619"/>
            <a:ext cx="265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97%</a:t>
            </a:r>
          </a:p>
          <a:p>
            <a:endParaRPr lang="sv-SE" sz="1600" dirty="0">
              <a:solidFill>
                <a:srgbClr val="0070C0"/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ABE1969-2376-8B44-65C7-BE66ADB22664}"/>
              </a:ext>
            </a:extLst>
          </p:cNvPr>
          <p:cNvSpPr txBox="1"/>
          <p:nvPr/>
        </p:nvSpPr>
        <p:spPr>
          <a:xfrm>
            <a:off x="0" y="1778378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0070C0"/>
                </a:solidFill>
              </a:rPr>
              <a:t>Mål för 2024 96%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649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2" y="-59267"/>
            <a:ext cx="5103633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800" y="177802"/>
            <a:ext cx="7131050" cy="550333"/>
          </a:xfrm>
        </p:spPr>
        <p:txBody>
          <a:bodyPr/>
          <a:lstStyle/>
          <a:p>
            <a:r>
              <a:rPr lang="sv-SE" dirty="0"/>
              <a:t>Kariesfria 6-åringar 2023 per klinik </a:t>
            </a:r>
            <a:r>
              <a:rPr lang="sv-SE" sz="1400" dirty="0"/>
              <a:t>(senaste us 24mån)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717800" y="3727361"/>
            <a:ext cx="73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83%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513667" y="4278402"/>
            <a:ext cx="76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851564" y="3541019"/>
            <a:ext cx="1112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85%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032877" y="2147710"/>
            <a:ext cx="7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564928" y="3706165"/>
            <a:ext cx="55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78%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674533" y="2873893"/>
            <a:ext cx="864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75%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146826" y="3816736"/>
            <a:ext cx="78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84%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28234" y="1368785"/>
            <a:ext cx="60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86%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36621" y="4138993"/>
            <a:ext cx="170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B050"/>
                </a:solidFill>
              </a:rPr>
              <a:t>92%  </a:t>
            </a:r>
            <a:r>
              <a:rPr lang="sv-SE" sz="1200" dirty="0"/>
              <a:t>Porsudden</a:t>
            </a:r>
          </a:p>
          <a:p>
            <a:r>
              <a:rPr lang="sv-SE" sz="1200" dirty="0">
                <a:solidFill>
                  <a:srgbClr val="00B050"/>
                </a:solidFill>
              </a:rPr>
              <a:t>89%  </a:t>
            </a:r>
            <a:r>
              <a:rPr lang="sv-SE" sz="1200" dirty="0"/>
              <a:t>TVC</a:t>
            </a:r>
          </a:p>
          <a:p>
            <a:r>
              <a:rPr lang="sv-SE" sz="1200" dirty="0">
                <a:solidFill>
                  <a:srgbClr val="FF0000"/>
                </a:solidFill>
              </a:rPr>
              <a:t>83%  </a:t>
            </a:r>
            <a:r>
              <a:rPr lang="sv-SE" sz="1200" dirty="0"/>
              <a:t>Örnnäset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5587883" y="2287831"/>
            <a:ext cx="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83%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199466" y="4628968"/>
            <a:ext cx="975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84%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132513" y="4124513"/>
            <a:ext cx="882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69% 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810112" y="3244081"/>
            <a:ext cx="754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93%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5015333" y="3185531"/>
            <a:ext cx="706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78% 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4865940" y="857193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50%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4199466" y="4835720"/>
            <a:ext cx="1081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84% </a:t>
            </a:r>
            <a:r>
              <a:rPr lang="sv-SE" sz="1200" dirty="0"/>
              <a:t>Öjebyn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4498205" y="1600537"/>
            <a:ext cx="735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100%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0" y="1322619"/>
            <a:ext cx="3109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85%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57F80D0-D6C4-24A2-445B-ED249264E348}"/>
              </a:ext>
            </a:extLst>
          </p:cNvPr>
          <p:cNvSpPr txBox="1"/>
          <p:nvPr/>
        </p:nvSpPr>
        <p:spPr>
          <a:xfrm>
            <a:off x="76531" y="1778378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0070C0"/>
                </a:solidFill>
              </a:rPr>
              <a:t>Mål för 2024 84%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37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/>
              <a:t>Kariesfria 12-åringar 2023 per klinik </a:t>
            </a:r>
            <a:r>
              <a:rPr lang="sv-SE" sz="1400" dirty="0"/>
              <a:t>(senaste us 24mån)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37923" y="3727361"/>
            <a:ext cx="108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81%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6224" y="4269541"/>
            <a:ext cx="89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93705" y="3528972"/>
            <a:ext cx="1115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70% 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75881" y="2198168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65%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656716" y="2862380"/>
            <a:ext cx="1070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2" y="3850839"/>
            <a:ext cx="119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756052" y="1368785"/>
            <a:ext cx="748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62%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922818" y="2129538"/>
            <a:ext cx="100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591516"/>
            <a:ext cx="1408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75% </a:t>
            </a:r>
            <a:endParaRPr lang="sv-SE" sz="1200" dirty="0">
              <a:solidFill>
                <a:srgbClr val="00B05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4092131" y="4137027"/>
            <a:ext cx="1270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55%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310004" y="3034999"/>
            <a:ext cx="153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71% 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947521" y="3170157"/>
            <a:ext cx="725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581433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FF0000"/>
                </a:solidFill>
              </a:rPr>
              <a:t>70% </a:t>
            </a:r>
            <a:r>
              <a:rPr lang="sv-SE" sz="1200" dirty="0"/>
              <a:t>Porsudden</a:t>
            </a:r>
          </a:p>
          <a:p>
            <a:r>
              <a:rPr lang="sv-SE" sz="1200" dirty="0">
                <a:solidFill>
                  <a:srgbClr val="FF0000"/>
                </a:solidFill>
              </a:rPr>
              <a:t>68% </a:t>
            </a:r>
            <a:r>
              <a:rPr lang="sv-SE" sz="1200" dirty="0"/>
              <a:t>TVC</a:t>
            </a:r>
          </a:p>
          <a:p>
            <a:r>
              <a:rPr lang="sv-SE" sz="1200" dirty="0">
                <a:solidFill>
                  <a:srgbClr val="FF0000"/>
                </a:solidFill>
              </a:rPr>
              <a:t>70% </a:t>
            </a:r>
            <a:r>
              <a:rPr lang="sv-SE" sz="1200" dirty="0" err="1"/>
              <a:t>Örnäset</a:t>
            </a:r>
            <a:endParaRPr lang="sv-SE" sz="1200" dirty="0"/>
          </a:p>
        </p:txBody>
      </p:sp>
      <p:sp>
        <p:nvSpPr>
          <p:cNvPr id="23" name="textruta 22"/>
          <p:cNvSpPr txBox="1"/>
          <p:nvPr/>
        </p:nvSpPr>
        <p:spPr>
          <a:xfrm>
            <a:off x="4798618" y="860435"/>
            <a:ext cx="751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4504721" y="1592254"/>
            <a:ext cx="840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59%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909505" y="4835723"/>
            <a:ext cx="149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73% </a:t>
            </a:r>
            <a:r>
              <a:rPr lang="sv-SE" sz="1200" dirty="0">
                <a:solidFill>
                  <a:schemeClr val="accent5">
                    <a:lumMod val="75000"/>
                  </a:schemeClr>
                </a:solidFill>
              </a:rPr>
              <a:t>Öjebyn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36901" y="1155321"/>
            <a:ext cx="267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FF0000"/>
                </a:solidFill>
              </a:rPr>
              <a:t>69%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E491F82-3780-07DE-E663-33948578F79B}"/>
              </a:ext>
            </a:extLst>
          </p:cNvPr>
          <p:cNvSpPr txBox="1"/>
          <p:nvPr/>
        </p:nvSpPr>
        <p:spPr>
          <a:xfrm>
            <a:off x="136901" y="1619327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0070C0"/>
                </a:solidFill>
              </a:rPr>
              <a:t>Mål för 2024 71%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014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33" y="-29634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/>
              <a:t>Kariesfria 19-åringar 2023 per klinik </a:t>
            </a:r>
            <a:r>
              <a:rPr lang="sv-SE" sz="1400" dirty="0"/>
              <a:t>(senaste us 36mån)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26267" y="3727361"/>
            <a:ext cx="102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43%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383223" y="4278402"/>
            <a:ext cx="719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47%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56052" y="3557189"/>
            <a:ext cx="786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49%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36999" y="2160239"/>
            <a:ext cx="107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22%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80786" y="3706165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37%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589867" y="2873893"/>
            <a:ext cx="1045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36%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15331" y="3816736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40%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63992" y="1368785"/>
            <a:ext cx="1139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43542" y="2318532"/>
            <a:ext cx="713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835722"/>
            <a:ext cx="1371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46% </a:t>
            </a:r>
            <a:r>
              <a:rPr lang="sv-SE" sz="1200" dirty="0"/>
              <a:t>Öjebyn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044782" y="4124513"/>
            <a:ext cx="86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33% 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672667" y="3199188"/>
            <a:ext cx="930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42% 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912656" y="3162940"/>
            <a:ext cx="760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30% 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541079" y="4124513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B050"/>
                </a:solidFill>
              </a:rPr>
              <a:t>47% </a:t>
            </a:r>
            <a:r>
              <a:rPr lang="sv-SE" sz="1200" dirty="0"/>
              <a:t>Porsudden</a:t>
            </a:r>
          </a:p>
          <a:p>
            <a:r>
              <a:rPr lang="sv-SE" sz="1200" dirty="0">
                <a:solidFill>
                  <a:srgbClr val="00B050"/>
                </a:solidFill>
              </a:rPr>
              <a:t>44% </a:t>
            </a:r>
            <a:r>
              <a:rPr lang="sv-SE" sz="1200" dirty="0"/>
              <a:t>TVC</a:t>
            </a:r>
          </a:p>
          <a:p>
            <a:r>
              <a:rPr lang="sv-SE" sz="1200" dirty="0">
                <a:solidFill>
                  <a:srgbClr val="00B050"/>
                </a:solidFill>
              </a:rPr>
              <a:t>47% </a:t>
            </a:r>
            <a:r>
              <a:rPr lang="sv-SE" sz="1200" dirty="0"/>
              <a:t>Örnnäset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795630" y="826918"/>
            <a:ext cx="1514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21%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91566" y="1604524"/>
            <a:ext cx="84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13%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623321"/>
            <a:ext cx="10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49%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50800" y="1250581"/>
            <a:ext cx="258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42%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E264058-3BD2-F523-4BCD-652BD6D1C0C9}"/>
              </a:ext>
            </a:extLst>
          </p:cNvPr>
          <p:cNvSpPr txBox="1"/>
          <p:nvPr/>
        </p:nvSpPr>
        <p:spPr>
          <a:xfrm>
            <a:off x="50800" y="1758412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0070C0"/>
                </a:solidFill>
              </a:rPr>
              <a:t>Mål för 2024 42%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52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-59267"/>
            <a:ext cx="5004738" cy="520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99" y="177802"/>
            <a:ext cx="7865533" cy="550333"/>
          </a:xfrm>
        </p:spPr>
        <p:txBody>
          <a:bodyPr/>
          <a:lstStyle/>
          <a:p>
            <a:r>
              <a:rPr lang="sv-SE" dirty="0"/>
              <a:t>Kariesfria 19-åringar </a:t>
            </a:r>
            <a:r>
              <a:rPr lang="sv-SE" dirty="0" err="1"/>
              <a:t>approximalt</a:t>
            </a:r>
            <a:r>
              <a:rPr lang="sv-SE" dirty="0"/>
              <a:t> 2023 per klinik </a:t>
            </a:r>
            <a:r>
              <a:rPr lang="sv-SE" sz="1400" dirty="0"/>
              <a:t>(senaste us 36 mån)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2700866" y="3727361"/>
            <a:ext cx="770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38228" y="4262808"/>
            <a:ext cx="914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72%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767666" y="3552276"/>
            <a:ext cx="1247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83% </a:t>
            </a:r>
            <a:endParaRPr lang="sv-SE" sz="1100" dirty="0">
              <a:solidFill>
                <a:srgbClr val="00B05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913667" y="2144707"/>
            <a:ext cx="1119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61%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74372" y="3705417"/>
            <a:ext cx="1520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606987" y="2873893"/>
            <a:ext cx="100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58%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008271" y="3859091"/>
            <a:ext cx="732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68%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697648" y="1368785"/>
            <a:ext cx="1086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68%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550069" y="2311466"/>
            <a:ext cx="759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67%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044782" y="4618693"/>
            <a:ext cx="1270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80%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4108220" y="4124513"/>
            <a:ext cx="1206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70% 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740998" y="3244499"/>
            <a:ext cx="1006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94%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902200" y="3181670"/>
            <a:ext cx="647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65% 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647848" y="4095238"/>
            <a:ext cx="165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0B050"/>
                </a:solidFill>
              </a:rPr>
              <a:t>70% </a:t>
            </a:r>
            <a:r>
              <a:rPr lang="sv-SE" sz="1200" dirty="0"/>
              <a:t>Porsudden</a:t>
            </a:r>
          </a:p>
          <a:p>
            <a:r>
              <a:rPr lang="sv-SE" sz="1200" dirty="0">
                <a:solidFill>
                  <a:srgbClr val="00B050"/>
                </a:solidFill>
              </a:rPr>
              <a:t>76% </a:t>
            </a:r>
            <a:r>
              <a:rPr lang="sv-SE" sz="1200" dirty="0"/>
              <a:t>TVC</a:t>
            </a:r>
          </a:p>
          <a:p>
            <a:r>
              <a:rPr lang="sv-SE" sz="1200" dirty="0">
                <a:solidFill>
                  <a:srgbClr val="00B050"/>
                </a:solidFill>
              </a:rPr>
              <a:t>75% </a:t>
            </a:r>
            <a:r>
              <a:rPr lang="sv-SE" sz="1200" dirty="0"/>
              <a:t>Örnnäset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4803299" y="826568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43%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4455401" y="1569301"/>
            <a:ext cx="1259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0000"/>
                </a:solidFill>
              </a:rPr>
              <a:t>40% </a:t>
            </a:r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4044782" y="4835723"/>
            <a:ext cx="1329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00B050"/>
                </a:solidFill>
              </a:rPr>
              <a:t>77%  </a:t>
            </a:r>
            <a:r>
              <a:rPr lang="sv-SE" sz="1200" dirty="0"/>
              <a:t>Öjebyn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59268" y="1322619"/>
            <a:ext cx="3023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</a:rPr>
              <a:t>Norrbotten: </a:t>
            </a:r>
            <a:r>
              <a:rPr lang="sv-SE" sz="2400" dirty="0">
                <a:solidFill>
                  <a:srgbClr val="00B050"/>
                </a:solidFill>
              </a:rPr>
              <a:t>73% </a:t>
            </a:r>
            <a:br>
              <a:rPr lang="sv-SE" sz="2400" dirty="0">
                <a:solidFill>
                  <a:srgbClr val="00B050"/>
                </a:solidFill>
              </a:rPr>
            </a:br>
            <a:endParaRPr lang="sv-SE" sz="1600" dirty="0">
              <a:solidFill>
                <a:srgbClr val="0070C0"/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EE9699A-53BA-0621-D40B-87BAD1021199}"/>
              </a:ext>
            </a:extLst>
          </p:cNvPr>
          <p:cNvSpPr txBox="1"/>
          <p:nvPr/>
        </p:nvSpPr>
        <p:spPr>
          <a:xfrm>
            <a:off x="59268" y="1751933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>
                <a:solidFill>
                  <a:srgbClr val="0070C0"/>
                </a:solidFill>
              </a:rPr>
              <a:t>Mål för 2024 69%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63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kliniker som inte uppnår målen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Gör förslag på handlingsplan, med insatser för att förbättra munhälsan på respektive åldersgrupp.</a:t>
            </a:r>
            <a:br>
              <a:rPr lang="sv-SE" dirty="0"/>
            </a:br>
            <a:r>
              <a:rPr lang="sv-SE" dirty="0"/>
              <a:t>Värdera insatserna i handlingsplanen utifrån hur långt ni är från att nå målet samt åldersgruppens storlek.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Ta kontakt med HKU för samråd om handlingsplanen vid behov. </a:t>
            </a:r>
            <a:r>
              <a:rPr lang="sv-SE" dirty="0" err="1"/>
              <a:t>Pedodontiavd</a:t>
            </a:r>
            <a:r>
              <a:rPr lang="sv-SE" dirty="0"/>
              <a:t> är sakkunniga i förekommande fall.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Handlingsplanen beslutas, läggs in i VIS och presenteras för medarbetarna </a:t>
            </a:r>
            <a:r>
              <a:rPr lang="sv-SE"/>
              <a:t>under året.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563821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tnchahan</VersionComment>
    <NLLModifiedBy xmlns="http://schemas.microsoft.com/sharepoint/v3">Charlotte Hansson</NLLModifiedBy>
    <NLLDocumentIDValue xmlns="http://schemas.microsoft.com/sharepoint/v3">divtv-4-5547</NLLDocumentIDValue>
    <NLLInformationclass xmlns="http://schemas.microsoft.com/sharepoint/v3">Publik</NLLInformationclass>
    <AnsvarigQuickpart xmlns="http://schemas.microsoft.com/sharepoint/v3">Maria Pettersson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Nära</TermName>
          <TermId xmlns="http://schemas.microsoft.com/office/infopath/2007/PartnerControls">bc153e3c-85ea-45cf-bce9-ae26fafd6374</TermId>
        </TermInfo>
      </Terms>
    </NLLStakeholderTaxHTField0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Folktandvårdens A-Ö</TermName>
          <TermId xmlns="http://schemas.microsoft.com/office/infopath/2007/PartnerControls">177f4646-99c2-40a9-826c-397eddb8cdd9</TermId>
        </TermInfo>
      </Terms>
    </NLLInformationCollectionTaxHTField0>
    <NLLThinningTime xmlns="http://schemas.microsoft.com/sharepoint/v3">2027-03-11T23:00:00+00:00</NLLThinningTime>
    <NLLPublishDateQuickpart xmlns="http://schemas.microsoft.com/sharepoint/v3">2024-03-12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Folktandvård</TermName>
          <TermId xmlns="http://schemas.microsoft.com/office/infopath/2007/PartnerControls">946ea296-2224-43aa-9780-15730963f403</TermId>
        </TermInfo>
      </Terms>
    </NLLProducerPlaceTaxHTField0>
    <NLLEstablishedByQuickpart xmlns="http://schemas.microsoft.com/sharepoint/v3">Charlotte Hansson</NLLEstablishedByQuickpart>
    <NLLPublishDate xmlns="http://schemas.microsoft.com/sharepoint/v3">2024-03-11T23:00:00+00:00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5.0</NLLVersion>
    <NLLEstablishedBy xmlns="http://schemas.microsoft.com/sharepoint/v3">
      <UserInfo>
        <DisplayName>Charlotte Hansson</DisplayName>
        <AccountId>235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karies barn</TermName>
          <TermId xmlns="http://schemas.microsoft.com/office/infopath/2007/PartnerControls">a1370bb3-05eb-42fc-a16e-2250dca9ed76</TermId>
        </TermInfo>
        <TermInfo xmlns="http://schemas.microsoft.com/office/infopath/2007/PartnerControls">
          <TermName xmlns="http://schemas.microsoft.com/office/infopath/2007/PartnerControls">barnepi</TermName>
          <TermId xmlns="http://schemas.microsoft.com/office/infopath/2007/PartnerControls">3d2cea51-9b8e-4524-a71f-b428d382deee</TermId>
        </TermInfo>
      </Terms>
    </TaxKeywordTaxHTField>
    <_dlc_DocId xmlns="c7918ce9-5289-4a18-805d-4141408e948c">divtv-4-5547</_dlc_DocId>
    <_dlc_DocIdUrl xmlns="c7918ce9-5289-4a18-805d-4141408e948c">
      <Url>http://spportal.extvis.local/process/administrativ/_layouts/15/DocIdRedir.aspx?ID=divtv-4-5547</Url>
      <Description>divtv-4-5547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2027-04-11T22:00:00+00:00</_dlc_ExpireDate>
    <VISResponsible xmlns="e1dec489-f745-4ed5-9c00-958a11aea6df">
      <UserInfo>
        <DisplayName>Maria Pettersson</DisplayName>
        <AccountId>160</AccountId>
        <AccountType/>
      </UserInfo>
    </VISResponsible>
    <VIS_DocumentId xmlns="e1dec489-f745-4ed5-9c00-958a11aea6df">
      <Url>https://samarbeta.nll.se/producentplats/divtv/_layouts/15/DocIdRedir.aspx?ID=divtv-4-5547</Url>
      <Description>divtv-4-5547</Description>
    </VIS_DocumentId>
    <DocumentStatus xmlns="e1dec489-f745-4ed5-9c00-958a11aea6df">
      <Url>https://samarbeta.nll.se/producentplats/divtv/_layouts/15/wrkstat.aspx?List=bf572354-9508-4ecb-9165-1fe90b5ec23d&amp;WorkflowInstanceName=2afcb5ec-d10a-4d31-963f-0cebd6c10b5f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EEB631-19F9-4FF6-B700-AC887A251A1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26e16198-7190-42ec-b460-8784cdae4cd5"/>
  </ds:schemaRefs>
</ds:datastoreItem>
</file>

<file path=customXml/itemProps2.xml><?xml version="1.0" encoding="utf-8"?>
<ds:datastoreItem xmlns:ds="http://schemas.openxmlformats.org/officeDocument/2006/customXml" ds:itemID="{D07C90D5-CC2D-4B3B-88F8-CDAF70AC449C}"/>
</file>

<file path=customXml/itemProps3.xml><?xml version="1.0" encoding="utf-8"?>
<ds:datastoreItem xmlns:ds="http://schemas.openxmlformats.org/officeDocument/2006/customXml" ds:itemID="{36C74C24-0169-40D6-858E-D084DCBB54AB}"/>
</file>

<file path=customXml/itemProps4.xml><?xml version="1.0" encoding="utf-8"?>
<ds:datastoreItem xmlns:ds="http://schemas.openxmlformats.org/officeDocument/2006/customXml" ds:itemID="{5E8F243C-83B3-47DF-A7EA-23F2FBFAB11D}"/>
</file>

<file path=customXml/itemProps5.xml><?xml version="1.0" encoding="utf-8"?>
<ds:datastoreItem xmlns:ds="http://schemas.openxmlformats.org/officeDocument/2006/customXml" ds:itemID="{3E1A156F-1DD6-47C3-854D-E16F4C8146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817</Words>
  <Application>Microsoft Office PowerPoint</Application>
  <PresentationFormat>Bildspel på skärmen (16:9)</PresentationFormat>
  <Paragraphs>163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Region Norrbotten_vit</vt:lpstr>
      <vt:lpstr>Barnepidemiologi 2023</vt:lpstr>
      <vt:lpstr>Kariesfria 3-åringar 2023 per klinik(senaste us 12mån) </vt:lpstr>
      <vt:lpstr>Kariesfria 6-åringar 2023 per klinik (senaste us 24mån)</vt:lpstr>
      <vt:lpstr>Kariesfria 12-åringar 2023 per klinik (senaste us 24mån)</vt:lpstr>
      <vt:lpstr>Kariesfria 19-åringar 2023 per klinik (senaste us 36mån)</vt:lpstr>
      <vt:lpstr>Kariesfria 19-åringar approximalt 2023 per klinik (senaste us 36 mån)</vt:lpstr>
      <vt:lpstr>De kliniker som inte uppnår målen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Barnepidemiologi 2023</dc:title>
  <dc:creator/>
  <cp:keywords>barnepi; karies barn</cp:keywords>
  <cp:lastModifiedBy>Charlotte Hansson</cp:lastModifiedBy>
  <cp:revision>1</cp:revision>
  <cp:lastPrinted>2015-10-01T11:12:07Z</cp:lastPrinted>
  <dcterms:created xsi:type="dcterms:W3CDTF">2017-03-16T14:21:56Z</dcterms:created>
  <dcterms:modified xsi:type="dcterms:W3CDTF">2024-03-12T15:32:31Z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954;#Folktandvård|946ea296-2224-43aa-9780-15730963f403</vt:lpwstr>
  </property>
  <property fmtid="{D5CDD505-2E9C-101B-9397-08002B2CF9AE}" pid="3" name="TaxKeyword">
    <vt:lpwstr>12817;#karies barn|a1370bb3-05eb-42fc-a16e-2250dca9ed76;#9473;#barnepi|3d2cea51-9b8e-4524-a71f-b428d382deee</vt:lpwstr>
  </property>
  <property fmtid="{D5CDD505-2E9C-101B-9397-08002B2CF9AE}" pid="4" name="CareActionCodeSurgical">
    <vt:lpwstr/>
  </property>
  <property fmtid="{D5CDD505-2E9C-101B-9397-08002B2CF9AE}" pid="5" name="NLLInformationCollection">
    <vt:lpwstr>10539;#Folktandvårdens A-Ö|177f4646-99c2-40a9-826c-397eddb8cdd9</vt:lpwstr>
  </property>
  <property fmtid="{D5CDD505-2E9C-101B-9397-08002B2CF9AE}" pid="6" name="NLLStakeholder">
    <vt:lpwstr>10577;#|bc153e3c-85ea-45cf-bce9-ae26fafd6374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1021;#Presentation|981e6eac-a633-4de2-91a2-d5e48e1c0d00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Url">
    <vt:lpwstr/>
  </property>
  <property fmtid="{D5CDD505-2E9C-101B-9397-08002B2CF9AE}" pid="50" name="NLLProjectStatus">
    <vt:lpwstr/>
  </property>
  <property fmtid="{D5CDD505-2E9C-101B-9397-08002B2CF9AE}" pid="51" name="NLLSteeringGroup">
    <vt:lpwstr/>
  </property>
  <property fmtid="{D5CDD505-2E9C-101B-9397-08002B2CF9AE}" pid="52" name="NLLTemplateStatus">
    <vt:lpwstr/>
  </property>
  <property fmtid="{D5CDD505-2E9C-101B-9397-08002B2CF9AE}" pid="53" name="NLLProjectLeader">
    <vt:lpwstr/>
  </property>
  <property fmtid="{D5CDD505-2E9C-101B-9397-08002B2CF9AE}" pid="55" name="NLLDefaultTemplate">
    <vt:lpwstr/>
  </property>
  <property fmtid="{D5CDD505-2E9C-101B-9397-08002B2CF9AE}" pid="56" name="NLLApprovedBy">
    <vt:lpwstr/>
  </property>
  <property fmtid="{D5CDD505-2E9C-101B-9397-08002B2CF9AE}" pid="57" name="NLLProjectVisitor">
    <vt:lpwstr/>
  </property>
  <property fmtid="{D5CDD505-2E9C-101B-9397-08002B2CF9AE}" pid="58" name="NLLProjectDivisionTaxHTField0">
    <vt:lpwstr/>
  </property>
  <property fmtid="{D5CDD505-2E9C-101B-9397-08002B2CF9AE}" pid="59" name="NLLProjectOwner">
    <vt:lpwstr/>
  </property>
  <property fmtid="{D5CDD505-2E9C-101B-9397-08002B2CF9AE}" pid="60" name="NPUCodeTaxHTField0">
    <vt:lpwstr/>
  </property>
  <property fmtid="{D5CDD505-2E9C-101B-9397-08002B2CF9AE}" pid="61" name="NLLTemplateFolderDescription">
    <vt:lpwstr/>
  </property>
  <property fmtid="{D5CDD505-2E9C-101B-9397-08002B2CF9AE}" pid="62" name="NLLProjectOrderStatus">
    <vt:lpwstr/>
  </property>
  <property fmtid="{D5CDD505-2E9C-101B-9397-08002B2CF9AE}" pid="63" name="NLLReferenceGroup">
    <vt:lpwstr/>
  </property>
  <property fmtid="{D5CDD505-2E9C-101B-9397-08002B2CF9AE}" pid="64" name="NLLInitiationDate">
    <vt:lpwstr/>
  </property>
  <property fmtid="{D5CDD505-2E9C-101B-9397-08002B2CF9AE}" pid="66" name="NLLProjectNr">
    <vt:lpwstr/>
  </property>
  <property fmtid="{D5CDD505-2E9C-101B-9397-08002B2CF9AE}" pid="67" name="NLLWindingUpDate">
    <vt:lpwstr/>
  </property>
  <property fmtid="{D5CDD505-2E9C-101B-9397-08002B2CF9AE}" pid="68" name="NLLPTCProcessTeam">
    <vt:lpwstr/>
  </property>
  <property fmtid="{D5CDD505-2E9C-101B-9397-08002B2CF9AE}" pid="69" name="NLLImplementationDate">
    <vt:lpwstr/>
  </property>
  <property fmtid="{D5CDD505-2E9C-101B-9397-08002B2CF9AE}" pid="70" name="NLLProjectDivision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NLLProjectLeaderDiv">
    <vt:lpwstr/>
  </property>
  <property fmtid="{D5CDD505-2E9C-101B-9397-08002B2CF9AE}" pid="77" name="NLLProjectName">
    <vt:lpwstr/>
  </property>
  <property fmtid="{D5CDD505-2E9C-101B-9397-08002B2CF9AE}" pid="78" name="_dlc_policyId">
    <vt:lpwstr>0x010100D7963E0E5B7A40E5AEA07389401D709F007B1238BBD93543428C20870054E92DBF|1214505165</vt:lpwstr>
  </property>
  <property fmtid="{D5CDD505-2E9C-101B-9397-08002B2CF9AE}" pid="79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0" name="_dlc_DocIdItemGuid">
    <vt:lpwstr>b544a435-dca0-4e2e-b343-1fecfd12b1cc</vt:lpwstr>
  </property>
  <property fmtid="{D5CDD505-2E9C-101B-9397-08002B2CF9AE}" pid="81" name="_dlc_ItemStageId">
    <vt:lpwstr/>
  </property>
  <property fmtid="{D5CDD505-2E9C-101B-9397-08002B2CF9AE}" pid="83" name="TaxCatchAll">
    <vt:lpwstr>9473;#;#10577;#;#10539;#;#12817;#;#954;#;#1021;#</vt:lpwstr>
  </property>
  <property fmtid="{D5CDD505-2E9C-101B-9397-08002B2CF9AE}" pid="84" name="SharedWithUsers">
    <vt:lpwstr/>
  </property>
  <property fmtid="{D5CDD505-2E9C-101B-9397-08002B2CF9AE}" pid="85" name="Order">
    <vt:r8>2916200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